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44" r:id="rId3"/>
    <p:sldId id="448" r:id="rId4"/>
    <p:sldId id="496" r:id="rId5"/>
    <p:sldId id="499" r:id="rId6"/>
    <p:sldId id="500" r:id="rId7"/>
    <p:sldId id="501" r:id="rId8"/>
    <p:sldId id="528" r:id="rId9"/>
    <p:sldId id="545" r:id="rId10"/>
    <p:sldId id="546" r:id="rId11"/>
    <p:sldId id="547" r:id="rId12"/>
    <p:sldId id="576" r:id="rId13"/>
    <p:sldId id="562" r:id="rId14"/>
    <p:sldId id="445" r:id="rId15"/>
    <p:sldId id="548" r:id="rId16"/>
    <p:sldId id="564" r:id="rId17"/>
    <p:sldId id="565" r:id="rId18"/>
    <p:sldId id="568" r:id="rId19"/>
    <p:sldId id="566" r:id="rId20"/>
    <p:sldId id="567" r:id="rId21"/>
    <p:sldId id="537" r:id="rId22"/>
    <p:sldId id="542" r:id="rId23"/>
    <p:sldId id="556" r:id="rId24"/>
    <p:sldId id="517" r:id="rId25"/>
    <p:sldId id="524" r:id="rId26"/>
    <p:sldId id="543" r:id="rId27"/>
    <p:sldId id="509" r:id="rId28"/>
    <p:sldId id="577" r:id="rId29"/>
    <p:sldId id="525" r:id="rId30"/>
    <p:sldId id="526" r:id="rId31"/>
    <p:sldId id="554" r:id="rId32"/>
    <p:sldId id="529" r:id="rId33"/>
    <p:sldId id="574" r:id="rId34"/>
    <p:sldId id="575" r:id="rId35"/>
    <p:sldId id="510" r:id="rId36"/>
    <p:sldId id="539" r:id="rId37"/>
    <p:sldId id="538" r:id="rId38"/>
    <p:sldId id="563" r:id="rId39"/>
    <p:sldId id="572" r:id="rId40"/>
    <p:sldId id="511" r:id="rId41"/>
    <p:sldId id="512" r:id="rId42"/>
    <p:sldId id="541" r:id="rId43"/>
    <p:sldId id="458" r:id="rId44"/>
    <p:sldId id="530" r:id="rId45"/>
    <p:sldId id="550" r:id="rId46"/>
    <p:sldId id="551" r:id="rId47"/>
    <p:sldId id="560" r:id="rId48"/>
    <p:sldId id="561" r:id="rId49"/>
    <p:sldId id="569" r:id="rId50"/>
    <p:sldId id="507" r:id="rId51"/>
    <p:sldId id="450" r:id="rId52"/>
    <p:sldId id="506" r:id="rId53"/>
    <p:sldId id="570" r:id="rId54"/>
    <p:sldId id="571" r:id="rId55"/>
    <p:sldId id="513" r:id="rId56"/>
    <p:sldId id="519" r:id="rId57"/>
    <p:sldId id="544" r:id="rId58"/>
    <p:sldId id="514" r:id="rId59"/>
    <p:sldId id="516" r:id="rId60"/>
    <p:sldId id="515" r:id="rId61"/>
    <p:sldId id="540" r:id="rId62"/>
    <p:sldId id="531" r:id="rId63"/>
    <p:sldId id="535" r:id="rId64"/>
    <p:sldId id="555" r:id="rId65"/>
    <p:sldId id="532" r:id="rId66"/>
    <p:sldId id="549" r:id="rId67"/>
    <p:sldId id="558" r:id="rId68"/>
    <p:sldId id="444" r:id="rId69"/>
    <p:sldId id="497" r:id="rId70"/>
    <p:sldId id="508" r:id="rId71"/>
    <p:sldId id="533" r:id="rId72"/>
    <p:sldId id="521" r:id="rId73"/>
    <p:sldId id="522" r:id="rId74"/>
    <p:sldId id="523" r:id="rId75"/>
    <p:sldId id="498" r:id="rId76"/>
    <p:sldId id="527" r:id="rId77"/>
    <p:sldId id="557" r:id="rId78"/>
    <p:sldId id="559" r:id="rId79"/>
    <p:sldId id="520" r:id="rId80"/>
    <p:sldId id="534" r:id="rId81"/>
    <p:sldId id="502" r:id="rId82"/>
    <p:sldId id="504" r:id="rId83"/>
    <p:sldId id="573" r:id="rId84"/>
    <p:sldId id="503" r:id="rId85"/>
    <p:sldId id="553" r:id="rId86"/>
    <p:sldId id="536" r:id="rId87"/>
    <p:sldId id="306" r:id="rId8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28" autoAdjust="0"/>
    <p:restoredTop sz="94291" autoAdjust="0"/>
  </p:normalViewPr>
  <p:slideViewPr>
    <p:cSldViewPr snapToGrid="0">
      <p:cViewPr varScale="1">
        <p:scale>
          <a:sx n="81" d="100"/>
          <a:sy n="81" d="100"/>
        </p:scale>
        <p:origin x="108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viewProps" Target="viewProp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04/11/2021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5891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04/11/2021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2340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04/11/2021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3459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04/11/2021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42619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04/11/2021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295346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04/11/2021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77573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04/11/2021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3872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04/11/2021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5366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04/11/2021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5415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04/11/2021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4146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04/11/2021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0673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04/11/2021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1498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04/11/2021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95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04/11/2021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5143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04/11/2021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6539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04/11/2021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4962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4C8FC7-2DB5-448D-87FF-1AE81D7F9ECC}" type="datetimeFigureOut">
              <a:rPr lang="pt-BR" smtClean="0"/>
              <a:t>04/11/2021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4862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0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3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6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0.jpeg"/><Relationship Id="rId4" Type="http://schemas.openxmlformats.org/officeDocument/2006/relationships/image" Target="../media/image159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3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0.jpeg"/><Relationship Id="rId4" Type="http://schemas.openxmlformats.org/officeDocument/2006/relationships/image" Target="../media/image169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6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2.jpeg"/><Relationship Id="rId4" Type="http://schemas.openxmlformats.org/officeDocument/2006/relationships/image" Target="../media/image181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6.jpeg"/><Relationship Id="rId4" Type="http://schemas.openxmlformats.org/officeDocument/2006/relationships/image" Target="../media/image185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jpeg"/><Relationship Id="rId5" Type="http://schemas.openxmlformats.org/officeDocument/2006/relationships/image" Target="../media/image190.jpeg"/><Relationship Id="rId4" Type="http://schemas.openxmlformats.org/officeDocument/2006/relationships/image" Target="../media/image189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4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9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3.jpeg"/><Relationship Id="rId4" Type="http://schemas.openxmlformats.org/officeDocument/2006/relationships/image" Target="../media/image202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7.jpeg"/><Relationship Id="rId4" Type="http://schemas.openxmlformats.org/officeDocument/2006/relationships/image" Target="../media/image20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2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eg"/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0.jpeg"/><Relationship Id="rId4" Type="http://schemas.openxmlformats.org/officeDocument/2006/relationships/image" Target="../media/image219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jpeg"/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3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jpeg"/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49A5D31-9EFD-40EE-9C5A-880CA623CDA0}"/>
              </a:ext>
            </a:extLst>
          </p:cNvPr>
          <p:cNvSpPr/>
          <p:nvPr/>
        </p:nvSpPr>
        <p:spPr>
          <a:xfrm>
            <a:off x="145774" y="3002157"/>
            <a:ext cx="1164866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4800" b="1" dirty="0">
              <a:latin typeface="Century Schoolbook" panose="02040604050505020304" pitchFamily="18" charset="0"/>
            </a:endParaRPr>
          </a:p>
          <a:p>
            <a:r>
              <a:rPr lang="pt-BR" sz="4800" b="1" dirty="0">
                <a:latin typeface="Century Schoolbook" panose="02040604050505020304" pitchFamily="18" charset="0"/>
              </a:rPr>
              <a:t>Obras e Manutenção nos Recintos</a:t>
            </a:r>
          </a:p>
          <a:p>
            <a:r>
              <a:rPr lang="pt-BR" sz="4800" b="1" dirty="0">
                <a:latin typeface="Century Schoolbook" panose="02040604050505020304" pitchFamily="18" charset="0"/>
              </a:rPr>
              <a:t>      Fundação Jardim Zoológico</a:t>
            </a:r>
          </a:p>
          <a:p>
            <a:r>
              <a:rPr lang="pt-BR" sz="4800" b="1" dirty="0">
                <a:latin typeface="Century Schoolbook" panose="02040604050505020304" pitchFamily="18" charset="0"/>
              </a:rPr>
              <a:t>                        Outubro/2021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0C73EA5-3BB3-4CB4-989A-75E6034AD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0787" y="371061"/>
            <a:ext cx="2842865" cy="263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1836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209797" y="255577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Borboletário (em andamento) - Pintura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DD54BC6-5717-424C-B9A2-3C483C6F3F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8816"/>
            <a:ext cx="5260769" cy="295918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A3DE87C-B335-4BE3-A609-3D28D854E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228" y="3898816"/>
            <a:ext cx="5260772" cy="295918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B5159D53-0C76-461D-96EA-F1D8A433D0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231" y="941117"/>
            <a:ext cx="5260769" cy="2959183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EE64DDC0-F425-4769-B2F5-0FE7EFC7FF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8916"/>
            <a:ext cx="5260769" cy="2959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12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Borboletário (em andamento) - Pintura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8C6601E-C901-453F-8BD4-A1C7308738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9418"/>
            <a:ext cx="3958937" cy="527858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5B20E98-E734-4DD7-BAED-116C563D35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638" y="1525978"/>
            <a:ext cx="7109361" cy="5332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5694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Borboletário (em andamento) - Pintura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F422868-6BEF-43B6-90CD-565331E795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0078"/>
            <a:ext cx="5343896" cy="4007922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F728B211-4A5A-46FA-A698-5127753753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103" y="2850078"/>
            <a:ext cx="5343896" cy="4007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7451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Borboletário (em andamento) - Pergolado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665752C-DCE6-4222-B917-C877E1B4EF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2" y="1629342"/>
            <a:ext cx="2941121" cy="522865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C5729033-FB5E-4C6B-9957-8B12DEAC70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29341"/>
            <a:ext cx="2941121" cy="522866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0F88A6BE-F507-4AC6-AAC5-B6881C09EA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654" y="1629340"/>
            <a:ext cx="2941121" cy="522866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E652D064-FC01-4D01-9688-18A5E6001E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878" y="1629338"/>
            <a:ext cx="2941122" cy="522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1793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178479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recinto Hipopótamo (em andamento)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5C4A686-F098-4B2F-94C9-CD6A7172FE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705" y="2090056"/>
            <a:ext cx="3605230" cy="480396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B48E634-CBAA-4B52-A84A-769142E7B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0056"/>
            <a:ext cx="3575958" cy="476794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9BD9CE0-4E82-4345-8567-BE890A85D7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631" y="2090056"/>
            <a:ext cx="3575958" cy="476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3203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178479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recinto Hipopótamo (em andamento)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FC9B99B-7CE5-4584-8D00-5E30301378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28140"/>
            <a:ext cx="3772395" cy="502986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FBF10B9-3A06-4FE6-91BE-773B7E61FB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802" y="1831282"/>
            <a:ext cx="3772396" cy="502671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2C6D6291-532A-490D-BB22-2C0547ED1E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605" y="1831281"/>
            <a:ext cx="3772396" cy="502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1493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0" y="433707"/>
            <a:ext cx="12053455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recinto Hipopótamo (em andamento) - Portão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4D93615-6468-4062-8E6D-F8EEA2C1A8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7962"/>
            <a:ext cx="6008914" cy="337837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FCE5E8BD-4E75-460D-A951-C8FAC28325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086" y="3477962"/>
            <a:ext cx="6008914" cy="337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040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0" y="433707"/>
            <a:ext cx="12053455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recinto Hipopótamo (em andamento) - Portão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51406E3-0AFF-4635-8819-6A7A54E0F4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3115"/>
            <a:ext cx="7813964" cy="439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8101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0" y="433707"/>
            <a:ext cx="12053455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recinto Hipopótamo (em andamento) - Portão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58079FC-DB78-4965-A0C0-D9A301E136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6944"/>
            <a:ext cx="3210791" cy="428105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ECFB35A7-C29E-4399-88DA-E7E874E872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2576944"/>
            <a:ext cx="3210791" cy="428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9542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0" y="433707"/>
            <a:ext cx="12053455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recinto Hipopótamo (em andamento) – Limpeza do recinto 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0305116-4C56-4F65-AA60-1F8EEDF7E4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764"/>
            <a:ext cx="2576945" cy="458123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B2547A5D-255C-428D-B75F-7D8FC183D3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273" y="2276764"/>
            <a:ext cx="2576945" cy="4581236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ED4B130E-4F87-472C-9906-E2B3C9C26E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480" y="3028208"/>
            <a:ext cx="6808519" cy="3829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347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Recinto dos cervídeos.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E9872B1-2B15-4472-8311-7C309325D7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56"/>
            <a:ext cx="3918857" cy="522514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84AB7E8E-2868-4849-9926-48566D83BA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387" y="1632856"/>
            <a:ext cx="3918857" cy="522514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9755DEDD-D7C6-476E-ADA1-8118C3633C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142" y="1632856"/>
            <a:ext cx="3918858" cy="522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3232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0" y="433707"/>
            <a:ext cx="12053455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recinto Hipopótamo (em andamento) – Pintura do recinto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44B81CB-6AF7-47E8-8554-C46D4433B7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2596"/>
            <a:ext cx="5858494" cy="329540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8524B723-8C57-4E60-B816-188A3169FF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506" y="3562597"/>
            <a:ext cx="5858494" cy="329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6636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308759" y="255577"/>
            <a:ext cx="1178479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Aterrando tanque seco dos recintos em fosso MA23, MA24 e MA25. Diretoria de Mamíferos – Onça Pintada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8B610BB-812C-4946-8351-EA438913BA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5"/>
          <a:stretch/>
        </p:blipFill>
        <p:spPr>
          <a:xfrm>
            <a:off x="0" y="3429000"/>
            <a:ext cx="4760026" cy="342733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CB103BB-DE20-4655-AD97-32C462DA89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019" y="3429000"/>
            <a:ext cx="1926937" cy="3427332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B1D84122-8E25-4E3E-B6D8-B8215B708A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948" y="3856825"/>
            <a:ext cx="5335051" cy="299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0012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308759" y="255577"/>
            <a:ext cx="1178479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Aterrando tanque seco dos recintos em fosso MA23, MA24 e MA25. Diretoria de Mamíferos – Onça Pintada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33AE588-6A32-4F66-94E2-9623FB29D4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9761"/>
            <a:ext cx="7410203" cy="416823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9D632AF6-CAB8-48D2-8544-04D3EB3427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745" y="2684922"/>
            <a:ext cx="2347356" cy="4173078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BD0DA7E9-2542-4BC3-A3F3-E01C79EB21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644" y="2684922"/>
            <a:ext cx="2347356" cy="417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9479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308759" y="255577"/>
            <a:ext cx="1178479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Aterrando tanque seco dos recintos em fosso MA23, MA24 e MA25. Diretoria de Mamíferos – Onça Pintada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FC309C8-E1C6-4C69-8727-E0CD3DE94E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7032"/>
            <a:ext cx="3645725" cy="486096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57E3DD1-C18B-422A-B99A-30CE6E3D79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140" y="1997032"/>
            <a:ext cx="3645725" cy="4860967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77A7B7B5-2AB9-4BE4-B686-E20BBDD2E1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935" y="1997032"/>
            <a:ext cx="3632064" cy="484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0012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178479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Nova cerca recinto da girafa (em andamento)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4C231F1-1C7C-4159-ADF5-29DD3FFD62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8804"/>
            <a:ext cx="3629396" cy="483919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5972008-17EC-47C5-99D9-F8F84A16C0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14" y="2018803"/>
            <a:ext cx="6452261" cy="483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7351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178479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Nova cerca recinto da girafa (em andamento)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7B437C1-DD96-475B-9E6B-30FCF848E5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7608"/>
            <a:ext cx="2861953" cy="5090392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2AF879EA-85C0-4BF4-B6C9-9EAB91B64C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484" y="1767606"/>
            <a:ext cx="2861954" cy="5090393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41BF3C2A-4142-4123-95CA-68F8202013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29000"/>
            <a:ext cx="6096000" cy="342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604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/ fixação madeiras Galeria África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3F31DC4-A45E-4CBB-ADDC-13241C6F79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341" y="2766951"/>
            <a:ext cx="3068287" cy="409104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9298ABC-3856-4CA5-A27E-3E76283FD4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143" y="2789214"/>
            <a:ext cx="5442857" cy="408214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6728B44-449A-4C26-9084-F00844E032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9508"/>
            <a:ext cx="3068287" cy="408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9240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Instalação de Tábuas de madeira no recinto dos filhotes de onça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792CCA8-0C97-40AC-8365-94E35DD7CE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51"/>
          <a:stretch/>
        </p:blipFill>
        <p:spPr>
          <a:xfrm>
            <a:off x="0" y="3123952"/>
            <a:ext cx="6329548" cy="373404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E7AE3C35-A720-4A48-BEC4-EA12212F5D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46"/>
          <a:stretch/>
        </p:blipFill>
        <p:spPr>
          <a:xfrm>
            <a:off x="6559136" y="3123952"/>
            <a:ext cx="5632864" cy="373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7815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49904" y="33870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Cerca do Biotério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1800C40-B30B-41E8-B813-387262C46A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38051"/>
            <a:ext cx="5902036" cy="3318281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F1F0AB9B-04E7-47AC-B312-3E06D54F86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962" y="3538050"/>
            <a:ext cx="5902037" cy="331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21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243701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Posto Policial – Manutenção/preparativo para uso no dia das crianças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3DFB3A4-B210-4B8C-A875-9011FB2223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386940"/>
            <a:ext cx="2514970" cy="447105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8D0C42C-658A-4528-94C0-3304925AE9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298" y="2386940"/>
            <a:ext cx="2514971" cy="447106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4DDB52DC-78E2-4B6C-A96E-7CCF475705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175" y="2386940"/>
            <a:ext cx="3353295" cy="447106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E9E4AC9D-6871-471D-B3C6-46F66AC4DF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8704" y="2380600"/>
            <a:ext cx="3353295" cy="447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970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Borboletário (em andamento)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2AFA8D4-483F-4BE7-881A-789EC44528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18064"/>
            <a:ext cx="5937662" cy="333993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6CEB9F0-5D40-48AC-9D09-C93AD2A90B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336" y="3518064"/>
            <a:ext cx="5937664" cy="333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7194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78128" y="160574"/>
            <a:ext cx="11103430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Posto Policial – Manutenção/preparativo para uso no dia das crianças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3C50C55-DB7E-41C6-9056-1D96308045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363188"/>
            <a:ext cx="5993081" cy="4494812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FAB6FC3E-D774-4809-BD7F-F7A55F20F8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919" y="2363191"/>
            <a:ext cx="5993081" cy="449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5818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78128" y="160574"/>
            <a:ext cx="11103430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Posto Policial – Manutenção/preparativo para uso no dia das crianças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5A0289A-057D-44F2-A65D-287290DEF1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4528"/>
            <a:ext cx="3752603" cy="500347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8C15ADC-CFFC-4984-9D1F-03C9C853A6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635" y="1854527"/>
            <a:ext cx="3752603" cy="500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073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78128" y="160574"/>
            <a:ext cx="11103430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Posto Policial – Manutenção/preparativo para uso no dia das crianças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1AA5649-B58D-4C8B-89A9-3DBC223DB7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587" y="1701470"/>
            <a:ext cx="3867398" cy="515653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2DEF4A42-5301-4218-8EFA-4F6402DB4C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7859"/>
            <a:ext cx="6840187" cy="513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2283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78128" y="160574"/>
            <a:ext cx="11103430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50 discos de madeira para a Diretoria de Aves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53E4B10-AC19-4CA0-8267-D0AE2DAB0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5694"/>
            <a:ext cx="5803075" cy="435230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5475C9A-27AC-46AE-9069-459999E374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925" y="2505695"/>
            <a:ext cx="5803075" cy="435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579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78128" y="160574"/>
            <a:ext cx="11103430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50 discos de madeira para a Diretoria de Aves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35673E0-1FC3-4461-AE9C-5024423791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3"/>
          <a:stretch/>
        </p:blipFill>
        <p:spPr>
          <a:xfrm>
            <a:off x="1" y="1784266"/>
            <a:ext cx="5188560" cy="507373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9511A34F-8C19-492C-88E8-EA03CDB8D8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022" y="1784266"/>
            <a:ext cx="6764977" cy="507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8963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piso próximo a SUCOP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1625E98-9D44-4883-8BD1-DD2532AAE6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8" y="1796472"/>
            <a:ext cx="3796145" cy="506152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CEA65677-C39B-43FF-8B52-6B66D23D83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927" y="1796473"/>
            <a:ext cx="3796145" cy="5061527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FD86C800-B6DE-44C9-B266-49A0100D09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854" y="1796471"/>
            <a:ext cx="3796145" cy="506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844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1701670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caixa de esgoto  próximo a SUCOP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462A836-36A6-478A-8AF1-6DFEF7B39C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14"/>
          <a:stretch/>
        </p:blipFill>
        <p:spPr>
          <a:xfrm>
            <a:off x="0" y="2410690"/>
            <a:ext cx="2434442" cy="444730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2CDD87D-259D-4F26-9D49-9622D4E2DA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524" y="2410691"/>
            <a:ext cx="3335482" cy="4447309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DAF2D6CA-9301-48B4-8F6D-6E615CABF2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42"/>
          <a:stretch/>
        </p:blipFill>
        <p:spPr>
          <a:xfrm>
            <a:off x="6096000" y="2410689"/>
            <a:ext cx="2653642" cy="4447311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61DF5BC7-4C6E-42CE-ACC8-30CB1F5EF1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516" y="2410687"/>
            <a:ext cx="3335484" cy="44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3276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forro da portaria principal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105A77E-C1C0-4049-BC15-E3FBD450D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65070"/>
            <a:ext cx="5723907" cy="429293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35E18D3-809C-4991-8B4B-293A6C2D6C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092" y="2565070"/>
            <a:ext cx="5723907" cy="429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4283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1476039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Substituição de tampas de Madeira por grelha na SUELP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21916B6-B679-4647-B515-FDE1CB7388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0094"/>
            <a:ext cx="2648197" cy="470790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B604A18-ACEE-4298-9A55-7431AC3C53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026" y="2150094"/>
            <a:ext cx="2648197" cy="4707906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46057340-E7AD-4DAC-894A-313187C3EE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102" y="2150092"/>
            <a:ext cx="2648198" cy="4707908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9F22A823-20AC-4B0D-B713-C360EEAFFD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4" r="7597"/>
          <a:stretch/>
        </p:blipFill>
        <p:spPr>
          <a:xfrm>
            <a:off x="8314582" y="4120738"/>
            <a:ext cx="3877418" cy="273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3355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97406" y="326828"/>
            <a:ext cx="1158291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Substituição de tampas de Madeira por grelha na SUELP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3F88B265-6F03-48BE-A02E-6582A79871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3820"/>
            <a:ext cx="2549236" cy="453418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0351DC6D-756A-42FE-BBB3-86BFE54AC2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437" y="2323821"/>
            <a:ext cx="3400635" cy="453418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DBF0A1D6-7397-4EBA-A59A-92E23D515E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019" y="2323820"/>
            <a:ext cx="3400635" cy="453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2020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Borboletário (em andamento)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C117C81-733A-45A1-AE07-0FFE15CBBD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8976"/>
            <a:ext cx="2766951" cy="491902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74BDC48-009C-41F6-8B74-9204BB91C6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218" y="1917122"/>
            <a:ext cx="8783782" cy="494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1822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e troca de calhas na parte elétrica  do CEMFA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ECC5BEC-474E-41C9-AF33-302B4B7D08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1948"/>
            <a:ext cx="5581403" cy="4186052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595BA02B-C188-424D-9F40-DB95178449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867" y="2671948"/>
            <a:ext cx="3139539" cy="4186052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2DE41C89-923D-4015-A94E-65FAE3718D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460" y="2671945"/>
            <a:ext cx="3139540" cy="418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6681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e troca de calhas na parte elétrica  do CEMFA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1B9F7A4-757F-4885-A0C7-6C1611BEA7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763" y="1864426"/>
            <a:ext cx="6658099" cy="499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3340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30629" y="516834"/>
            <a:ext cx="11934701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3500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Limpeza árvore que caiu próxima a Administração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5FB0A99-8DC3-426B-A85D-3F2D251C19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6950"/>
            <a:ext cx="2301215" cy="409104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E4DCCEB7-11D3-466B-BAC7-2B7433C905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376" y="3123210"/>
            <a:ext cx="6639624" cy="373478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CE4CEC38-4D67-4FD0-B198-4B81A01E8A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720" y="2766949"/>
            <a:ext cx="3068287" cy="409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9650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330126"/>
            <a:ext cx="1158291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Confecção</a:t>
            </a:r>
            <a:r>
              <a:rPr lang="pt-BR" b="1" dirty="0">
                <a:solidFill>
                  <a:schemeClr val="tx1"/>
                </a:solidFill>
              </a:rPr>
              <a:t> de </a:t>
            </a:r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estrados</a:t>
            </a:r>
            <a:r>
              <a:rPr lang="pt-BR" b="1" dirty="0">
                <a:solidFill>
                  <a:schemeClr val="tx1"/>
                </a:solidFill>
              </a:rPr>
              <a:t> / pallets para DAM e NUBEM</a:t>
            </a:r>
            <a:endParaRPr lang="pt-BR" sz="2400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1D14F69-F6ED-4787-BB34-1A9F940C0A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8208"/>
            <a:ext cx="6808518" cy="382979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39E723D-C24E-47BF-960A-8CE052541D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568" y="3031176"/>
            <a:ext cx="5102431" cy="382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9262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330126"/>
            <a:ext cx="12006470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Confecção de caixa para abrigar  o filhote de lobo</a:t>
            </a:r>
            <a:endParaRPr lang="pt-BR" sz="2400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DA3B89F-5D06-4CA6-B58F-A8E35DC598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2" r="19351"/>
          <a:stretch/>
        </p:blipFill>
        <p:spPr>
          <a:xfrm>
            <a:off x="0" y="2743200"/>
            <a:ext cx="4798669" cy="41148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5A1C851-A2F8-45D2-BAB0-9E7D28DFB0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2" r="19677"/>
          <a:stretch/>
        </p:blipFill>
        <p:spPr>
          <a:xfrm>
            <a:off x="4916384" y="2541319"/>
            <a:ext cx="3790360" cy="4254335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4D15E945-4395-4EAA-A503-BC6A1E6066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1" r="24978"/>
          <a:stretch/>
        </p:blipFill>
        <p:spPr>
          <a:xfrm>
            <a:off x="8784860" y="2541318"/>
            <a:ext cx="3407140" cy="432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8518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330126"/>
            <a:ext cx="12006470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das 02 Pontes de Madeira </a:t>
            </a:r>
            <a:endParaRPr lang="pt-BR" sz="2400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BC8745B-E44A-49B0-9DD5-E62AC441B3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47"/>
          <a:stretch/>
        </p:blipFill>
        <p:spPr>
          <a:xfrm>
            <a:off x="0" y="2410691"/>
            <a:ext cx="4723219" cy="444730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13ED30B-1585-4963-BE2E-3719387196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85999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2296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330126"/>
            <a:ext cx="12006470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das 02 Pontes de Madeira </a:t>
            </a:r>
            <a:endParaRPr lang="pt-BR" sz="2400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282B1DA-B6F2-4071-A834-700F0C094D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93"/>
          <a:stretch/>
        </p:blipFill>
        <p:spPr>
          <a:xfrm>
            <a:off x="0" y="3757792"/>
            <a:ext cx="4916384" cy="309853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983D3BD-7642-4320-8199-DEE63DECEF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9"/>
          <a:stretch/>
        </p:blipFill>
        <p:spPr>
          <a:xfrm>
            <a:off x="5082639" y="2458192"/>
            <a:ext cx="7109360" cy="439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4599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330126"/>
            <a:ext cx="12006470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das 02 Pontes de Madeira </a:t>
            </a:r>
            <a:endParaRPr lang="pt-BR" sz="2400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B4DF898-8398-4921-8CA0-0206A4DD4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3232"/>
            <a:ext cx="3966356" cy="297476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8EBB0DB-24E0-4706-A44F-90417B738D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642" y="3883231"/>
            <a:ext cx="3966356" cy="2974767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A9FF34C5-EB15-4C49-A1A1-3B32148575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821" y="3883230"/>
            <a:ext cx="3966357" cy="297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5234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330126"/>
            <a:ext cx="12006470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das 02 Pontes de Madeira </a:t>
            </a:r>
            <a:endParaRPr lang="pt-BR" sz="2400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0F2E54B-D007-46C7-ABE7-E7D609F37A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7050"/>
            <a:ext cx="5850577" cy="329094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2B47C9B5-8AFA-4915-B09D-94E04D6CDD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422" y="3567050"/>
            <a:ext cx="5850577" cy="32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9634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330126"/>
            <a:ext cx="12006470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das 02 Pontes de Madeira </a:t>
            </a:r>
            <a:endParaRPr lang="pt-BR" sz="2400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A41A1E6-7D43-4C62-8038-96DD5A4AA7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2"/>
          <a:stretch/>
        </p:blipFill>
        <p:spPr>
          <a:xfrm>
            <a:off x="7160821" y="2281833"/>
            <a:ext cx="5031179" cy="457616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B1AE456-B874-457B-9F4D-98CDBF280E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2087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Borboletário (em andamento)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CB87AE0-AB72-427B-AE06-939866FA12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2050"/>
            <a:ext cx="8348353" cy="469595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0C5BE2D-E938-4E96-8BD5-2BAE1629AE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374" y="2162049"/>
            <a:ext cx="3514625" cy="469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9674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330126"/>
            <a:ext cx="1158291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Buscando Madeira na NOVACAP</a:t>
            </a:r>
            <a:endParaRPr lang="pt-BR" sz="2400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6C1BD9F-C332-46CB-B000-4D0333E99A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1318"/>
            <a:ext cx="5755575" cy="4316681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EF342C8E-6547-4C94-A9A1-F81E0F2327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424" y="2541317"/>
            <a:ext cx="5755576" cy="431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9582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158291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Manutenção/ Substituição trincos Banheiro </a:t>
            </a:r>
            <a:r>
              <a:rPr lang="pt-BR" b="1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Micário</a:t>
            </a:r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 e Thor </a:t>
            </a:r>
            <a:endParaRPr lang="pt-BR" sz="2400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0ED3A30-087C-463D-9F92-27C8296564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33"/>
          <a:stretch/>
        </p:blipFill>
        <p:spPr>
          <a:xfrm>
            <a:off x="0" y="3040082"/>
            <a:ext cx="3393705" cy="381791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BBFF6E3-39A9-4785-89B6-D09645D73C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8"/>
          <a:stretch/>
        </p:blipFill>
        <p:spPr>
          <a:xfrm>
            <a:off x="3522629" y="3040082"/>
            <a:ext cx="4285853" cy="3817917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B0A1023F-5CA7-4F44-A534-A0FEB79FAE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8"/>
          <a:stretch/>
        </p:blipFill>
        <p:spPr>
          <a:xfrm>
            <a:off x="7906146" y="3040082"/>
            <a:ext cx="4285854" cy="381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2674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01026" y="106933"/>
            <a:ext cx="1158291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Manutenção/ Substituição trincos Banheiro </a:t>
            </a:r>
            <a:r>
              <a:rPr lang="pt-BR" b="1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Micário</a:t>
            </a:r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 e Thor </a:t>
            </a:r>
            <a:endParaRPr lang="pt-BR" sz="2400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13B4D40-D176-449E-91FA-0BDD342E2E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030" y="896843"/>
            <a:ext cx="2841820" cy="213136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04F67D93-171C-462D-A6EE-2671910CC3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1"/>
          <a:stretch/>
        </p:blipFill>
        <p:spPr>
          <a:xfrm>
            <a:off x="1" y="3232340"/>
            <a:ext cx="4263242" cy="3625659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5BF1FCCF-01BD-47BA-B6C0-C572BD2707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3"/>
          <a:stretch/>
        </p:blipFill>
        <p:spPr>
          <a:xfrm>
            <a:off x="4306182" y="3230087"/>
            <a:ext cx="3986668" cy="3627912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B56FEFB3-1535-450F-9945-5E37C22DD8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8"/>
          <a:stretch/>
        </p:blipFill>
        <p:spPr>
          <a:xfrm>
            <a:off x="8335790" y="3230087"/>
            <a:ext cx="3947253" cy="362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71212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01026" y="106933"/>
            <a:ext cx="1158291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/ Troca da fechadura do quadro elétrico museu</a:t>
            </a:r>
            <a:endParaRPr lang="pt-BR" sz="2400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2A1B8E4-2EBB-44C1-AE88-38B9B75515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3771900" cy="50292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8E87E8E-631B-4082-8A77-E456E80522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135" y="1828800"/>
            <a:ext cx="3749634" cy="4999512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D2E889D9-56F0-4EC0-B0D2-4C47A49B12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100" y="1858488"/>
            <a:ext cx="37719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87224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01026" y="106933"/>
            <a:ext cx="1158291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/ Troca da fechadura do quadro elétrico museu</a:t>
            </a:r>
            <a:endParaRPr lang="pt-BR" sz="2400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CC6725E-79D9-4FFE-A68A-3FD0031EEE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3174"/>
            <a:ext cx="3798620" cy="506482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3172D2C4-5F0A-4BF2-940F-BCD534FE4D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762" y="1793172"/>
            <a:ext cx="3798620" cy="506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1767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01026" y="106933"/>
            <a:ext cx="1158291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Montagem de mesa em X na sala NUARQ</a:t>
            </a:r>
            <a:endParaRPr lang="pt-BR" sz="2400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F4CC003-30BC-40D5-9382-C343609ACE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1938"/>
            <a:ext cx="6088083" cy="456606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C93D8D8-EC3E-4449-84CA-E356050775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77" y="2315358"/>
            <a:ext cx="3406982" cy="454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71602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01026" y="106933"/>
            <a:ext cx="1158291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Telhado GEINFO</a:t>
            </a:r>
            <a:endParaRPr lang="pt-BR" sz="2400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B4B93EF-433F-4D47-BE9B-B7AD7A09C2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5360"/>
            <a:ext cx="3811979" cy="508263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311D738-79A6-40DB-80A6-CC8BDDBC10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387" y="1775359"/>
            <a:ext cx="3811980" cy="508264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7F3975FD-C202-4C9A-9AE1-F6D8FD99DE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018" y="1775357"/>
            <a:ext cx="3811981" cy="508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23653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158291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Suportes para placas - DRA</a:t>
            </a:r>
            <a:endParaRPr lang="pt-BR" sz="2400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FBF52A5-48B6-494F-A9BD-C9ED94CB3C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92564"/>
            <a:ext cx="3874077" cy="516543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9B28EA3-A4CE-491A-95AC-57BB215CCF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961" y="1692564"/>
            <a:ext cx="3874077" cy="516543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59379475-200E-4E4B-934F-9CD0840B0A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922" y="1692564"/>
            <a:ext cx="3874077" cy="516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98481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97406" y="326828"/>
            <a:ext cx="1158291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Instalação de tela de malha fina, recinto da veterinária pra realocação da gata jaguarundi</a:t>
            </a:r>
            <a:endParaRPr lang="pt-BR" sz="2400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2B215A9-47F0-419E-9668-FBE7F0B42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569" y="1888177"/>
            <a:ext cx="6626431" cy="4969823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708A6B31-A641-4316-AE52-F29D34EB42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245" y="1894885"/>
            <a:ext cx="2791752" cy="496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90498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97406" y="326828"/>
            <a:ext cx="1158291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Instalação de tela de malha fina, recinto da veterinária pra realocação da gata jaguarundi</a:t>
            </a:r>
            <a:endParaRPr lang="pt-BR" sz="2400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9A0D9D0-BAAE-4280-96E3-5FA9BC9888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511384"/>
            <a:ext cx="5949538" cy="334661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BAE9C1E-B05F-4F3F-971B-5356BC3F0A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461" y="3511384"/>
            <a:ext cx="5949538" cy="334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8414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Borboletário (em andamento)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422808D-DFE4-4114-BCA5-047C9CABF8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91194"/>
            <a:ext cx="2850078" cy="506680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8FB4253D-4CB1-45BD-8EA4-9E9570E22B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836" y="1776844"/>
            <a:ext cx="9033164" cy="508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75780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97406" y="326828"/>
            <a:ext cx="1158291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Instalação de tela de malha fina, recinto da veterinária pra realocação da gata jaguarundi</a:t>
            </a:r>
            <a:endParaRPr lang="pt-BR" sz="2400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C42F30F-FC66-438F-B357-6DDAF64D7C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189" y="1801338"/>
            <a:ext cx="8989621" cy="505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4927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97406" y="326828"/>
            <a:ext cx="1158291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Adequação do recinto da veterinária para realocação da gata jaguarundi </a:t>
            </a:r>
            <a:endParaRPr lang="pt-BR" sz="2400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AB5C42F-0DFA-44B7-AE90-75ECF211A6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395" y="2229592"/>
            <a:ext cx="6171210" cy="462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05006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97406" y="326828"/>
            <a:ext cx="1158291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Portão – </a:t>
            </a:r>
            <a:r>
              <a:rPr lang="pt-BR" b="1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Brete</a:t>
            </a:r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 da elefante Bela</a:t>
            </a:r>
            <a:endParaRPr lang="pt-BR" sz="2400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E6794BA-08C2-4BD5-B1F2-D47CA3B89B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61949"/>
            <a:ext cx="2997037" cy="399604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CD0D2862-C25D-4F0E-9D74-76BC6BA0C9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094" y="2861952"/>
            <a:ext cx="2997036" cy="3996048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1AE30677-F6F5-4F13-85FF-829F2D1E64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396" y="2861949"/>
            <a:ext cx="2997035" cy="399604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35C89D7-572B-4AE7-A46C-106938B867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752" y="2861946"/>
            <a:ext cx="2997037" cy="399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21721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97406" y="326828"/>
            <a:ext cx="1158291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dos trincos Diretoria de Mamíferos (em andamento) – Galeria América</a:t>
            </a:r>
            <a:endParaRPr lang="pt-BR" sz="2400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55723E9-7700-4831-A191-F8F05137B5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6940"/>
            <a:ext cx="3353295" cy="447106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512A6EB-E088-45BA-A568-31204C3E84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2386940"/>
            <a:ext cx="3353295" cy="447106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4B2DBFFE-CB09-47E2-84B1-3A78CF2E4A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2386937"/>
            <a:ext cx="3353296" cy="447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52807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97406" y="326828"/>
            <a:ext cx="1158291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dos trincos Diretoria de Mamíferos (em andamento) – Galeria América – Portões </a:t>
            </a:r>
            <a:endParaRPr lang="pt-BR" sz="2400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E5A16A1-95C3-43C6-9A4E-D03C32FE51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790700"/>
            <a:ext cx="3050474" cy="406729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E602B69A-99F4-4F5A-A587-C291341D5D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6"/>
          <a:stretch/>
        </p:blipFill>
        <p:spPr>
          <a:xfrm>
            <a:off x="3165575" y="2790700"/>
            <a:ext cx="2759284" cy="406730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DD4C2607-8C9B-4604-AA6E-8E4E2FE339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864" y="2790700"/>
            <a:ext cx="3050475" cy="4067300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B0D62D16-E2E8-4D1F-B9FB-CBB7400B0D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529" y="2790699"/>
            <a:ext cx="3050475" cy="4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84095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97406" y="326828"/>
            <a:ext cx="1158291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Instalação de 02 Novos Portões no recinto da girafa</a:t>
            </a:r>
            <a:endParaRPr lang="pt-BR" sz="2400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1CD101C-F811-4DFB-942F-16397C52D1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36776"/>
            <a:ext cx="3693226" cy="492122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1B5A823-21BD-4E93-ACDF-FDDB796E0A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387" y="1933699"/>
            <a:ext cx="3693226" cy="4924301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F3B2E425-2850-4AED-87E9-14873DA7B0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772" y="1933695"/>
            <a:ext cx="3693227" cy="492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9209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97406" y="326828"/>
            <a:ext cx="1158291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Retirada de grades do antigo fosso dos felinos</a:t>
            </a:r>
            <a:endParaRPr lang="pt-BR" sz="2400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93D6F92-867C-4982-938E-B8FD8FE0FB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9522"/>
            <a:ext cx="3966358" cy="5288477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E20846E4-0D89-4B34-89F6-DF45A5582E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788" y="2529444"/>
            <a:ext cx="7695211" cy="432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1708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97406" y="326828"/>
            <a:ext cx="1158291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Portões do Museu</a:t>
            </a:r>
            <a:endParaRPr lang="pt-BR" sz="2400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67B6695-E2F8-465F-B1D5-435E7D9B42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1819232"/>
            <a:ext cx="3779075" cy="503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64648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B7F4F-C6CE-43F8-962E-F99AD195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160576"/>
            <a:ext cx="11404787" cy="141356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Pintura na Ariranha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56BFED6-6FB3-413D-95EC-6FA59A0134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7870"/>
            <a:ext cx="3562597" cy="475012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BAEA6B2-24D3-469C-824B-436EB80D1B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052" y="2107871"/>
            <a:ext cx="2671948" cy="475012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E6C27A8-5E8C-4F8F-AE8E-2D449B65F0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300" y="2107870"/>
            <a:ext cx="2671948" cy="475013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DA89B8F-C5C2-438E-A031-9B3472C0DB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176" y="2107870"/>
            <a:ext cx="2671948" cy="475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11663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B7F4F-C6CE-43F8-962E-F99AD195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160576"/>
            <a:ext cx="11404787" cy="141356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Pintura banheiro entre o Teatro de Arena e a praça Berimbau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C734991-218A-4A5A-A382-9FC42D5845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4141"/>
            <a:ext cx="3962894" cy="528385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D56487E-DC9E-4D38-B57B-A76540EA5F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262" y="1574141"/>
            <a:ext cx="3962894" cy="528385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CCC0893D-0EC8-49C5-ABD4-61DE39989C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849" y="1543132"/>
            <a:ext cx="3986151" cy="531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1574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Borboletário (em andamento)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14B87F7-64D9-4FC9-87D1-DD6E8DAA53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2"/>
          <a:stretch/>
        </p:blipFill>
        <p:spPr>
          <a:xfrm>
            <a:off x="0" y="3429000"/>
            <a:ext cx="5620987" cy="34290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6CB5AC97-300F-4A23-A625-C7D1A30544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034" y="3401538"/>
            <a:ext cx="6384966" cy="3591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47424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B7F4F-C6CE-43F8-962E-F99AD195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160576"/>
            <a:ext cx="11404787" cy="141356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Pintura banheiro entre o Teatro de Arena e a praça Berimbau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12D86B5-0CF2-490C-80F8-DF881C8415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1"/>
          <a:stretch/>
        </p:blipFill>
        <p:spPr>
          <a:xfrm>
            <a:off x="1" y="2707574"/>
            <a:ext cx="4811632" cy="415042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5CB1533A-492D-425A-AC3A-E8B3744A51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320" y="2135908"/>
            <a:ext cx="3541568" cy="4722091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C5B6AC07-E571-4143-B4BB-E75BEC2D67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575" y="2149434"/>
            <a:ext cx="3531425" cy="470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95229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B7F4F-C6CE-43F8-962E-F99AD195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160576"/>
            <a:ext cx="11404787" cy="141356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Pintura banheiro entre o Teatro de Arena e a praça Berimbau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FE48CCA-7DF0-4BCB-B8C3-34C19B5E06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0690"/>
            <a:ext cx="5929745" cy="444730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0DAFB27-2268-45F2-A4E9-BB36B30947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796" y="2410690"/>
            <a:ext cx="5929745" cy="444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1943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B7F4F-C6CE-43F8-962E-F99AD195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160576"/>
            <a:ext cx="11404787" cy="141356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Pintura identificação para dia das Crianças / COVID-19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74D77C2-06A6-433A-B81F-4ECC08A790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97579"/>
            <a:ext cx="2970315" cy="396042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A8AB58C-CAFB-4ED2-A464-00F556DEC1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512" y="2897577"/>
            <a:ext cx="2970315" cy="396042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7EA0547E-C2EC-468A-BD6A-15C5A4D01A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925" y="2897573"/>
            <a:ext cx="2970317" cy="3960423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C871A143-1EB8-4932-B7F3-97C52B2285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437" y="2897247"/>
            <a:ext cx="2970562" cy="3960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6476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B7F4F-C6CE-43F8-962E-F99AD195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160576"/>
            <a:ext cx="11404787" cy="141356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Colocação de placas sobre COVID-19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78BE03A-9B62-494A-A964-2DBF50386B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2300"/>
            <a:ext cx="2945081" cy="52357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1C542DB-00E7-42DB-8123-1D49EDD1F5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50"/>
          <a:stretch/>
        </p:blipFill>
        <p:spPr>
          <a:xfrm>
            <a:off x="6436425" y="4013860"/>
            <a:ext cx="5755574" cy="284414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BBAA4345-C0ED-41D9-B446-0C3B5BA051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907" y="1622300"/>
            <a:ext cx="2945082" cy="52357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55270903-7A88-4689-BFA6-027F7550A7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50"/>
          <a:stretch/>
        </p:blipFill>
        <p:spPr>
          <a:xfrm>
            <a:off x="6436426" y="1080655"/>
            <a:ext cx="5755574" cy="2844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75398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B7F4F-C6CE-43F8-962E-F99AD195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160576"/>
            <a:ext cx="11404787" cy="141356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Colocação de placas sobre COVID-19 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AB59E260-5D49-4704-A946-88779B77CB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5734"/>
            <a:ext cx="5035138" cy="283226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D332045C-7B36-4601-A738-352365E1BE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926" y="2826327"/>
            <a:ext cx="2244211" cy="3989708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ABF5A9AE-026D-4D7B-820A-54328F7443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553" y="2826326"/>
            <a:ext cx="2244211" cy="3989708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8861ABB5-F1F9-42F5-981D-8509741D25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7788" y="2868290"/>
            <a:ext cx="2244212" cy="3989710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781733C8-80EB-4AD1-8344-D890504FDA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74" y="1063145"/>
            <a:ext cx="5055712" cy="284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22521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B7F4F-C6CE-43F8-962E-F99AD195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160576"/>
            <a:ext cx="11404787" cy="141356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Passagem de cabos na Administração 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4FD5A03D-F3E3-4150-AFD1-EEC2E1D51C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834"/>
            <a:ext cx="2916875" cy="3889166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E37B2830-D98C-4D9D-AE64-C4D3E37879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68831"/>
            <a:ext cx="2916877" cy="3889169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B5CF8BB6-C47E-47E4-8E45-E529417E72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122" y="2968830"/>
            <a:ext cx="2916878" cy="3889170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F3772E9C-D237-4053-AD46-74F4573D52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047" y="2968832"/>
            <a:ext cx="2916876" cy="388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51894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B7F4F-C6CE-43F8-962E-F99AD195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160576"/>
            <a:ext cx="11404787" cy="141356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Instalação de Ponto de Energia na Veterinária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E8F50A7-926F-47D9-BD86-CED3427CAA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3" y="1601192"/>
            <a:ext cx="2956955" cy="525680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FC0F8C68-E6D8-437D-83ED-06A7EA7D22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923" y="1581728"/>
            <a:ext cx="3957204" cy="527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92493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B7F4F-C6CE-43F8-962E-F99AD195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160576"/>
            <a:ext cx="11404787" cy="141356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forro PVC SUCOP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7DEB973-EC51-4D85-8446-A5C975433E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9618"/>
            <a:ext cx="4904509" cy="367838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D2773EB-9D39-41D2-8D17-785A0504F5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276" y="3179618"/>
            <a:ext cx="2758787" cy="3678382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5879E078-4513-45EC-8828-94DC33E8F5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929" y="3179618"/>
            <a:ext cx="2758787" cy="367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95521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B7F4F-C6CE-43F8-962E-F99AD195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160576"/>
            <a:ext cx="11404787" cy="141356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Espaço Água – retirada do Deck de Madeira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31FBED2-4EB8-4FAB-8233-46C3E62AA9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94462"/>
            <a:ext cx="4884717" cy="366353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28328109-4D86-4918-A625-6A27C22FAF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8" r="5624"/>
          <a:stretch/>
        </p:blipFill>
        <p:spPr>
          <a:xfrm>
            <a:off x="7782296" y="4227616"/>
            <a:ext cx="4409705" cy="2630384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2B1E5280-7EEB-44C7-8280-C6FC8CE102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296" y="867358"/>
            <a:ext cx="4409704" cy="3307278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FC27D7DD-92E3-4733-A257-7AF268CBC1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121" y="3194462"/>
            <a:ext cx="2747653" cy="366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68392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B7F4F-C6CE-43F8-962E-F99AD195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160576"/>
            <a:ext cx="11404787" cy="141356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 conserto vazamento próximo serpentário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79AA30A-4267-4E97-96E1-0F189D1460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67890"/>
            <a:ext cx="2992582" cy="399010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1F5A810-5802-44F5-9399-AD78793AF6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103" y="2867889"/>
            <a:ext cx="2992582" cy="3990109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175CED53-48CA-4FF3-88C0-E6D64D39D8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456" y="2867890"/>
            <a:ext cx="2992583" cy="399011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786F2B4D-A700-47EE-A965-45BC9A4C30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418" y="2867888"/>
            <a:ext cx="2992582" cy="399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420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Borboletário (em andamento)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596FE2F1-3C8B-4EDC-827F-8D8D69020F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278" y="1373037"/>
            <a:ext cx="4113722" cy="548496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E73502B5-00C4-4DE4-B0A4-97547DD834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9365"/>
            <a:ext cx="7766462" cy="436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98014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B7F4F-C6CE-43F8-962E-F99AD195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160576"/>
            <a:ext cx="11404787" cy="141356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– sifão na portaria principal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0D2372A-0DA7-40A2-B9A9-D2AB6D6B2B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9522"/>
            <a:ext cx="3966358" cy="528847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265D587-EAE6-4F60-AEB4-CE588B27F5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888" y="1569522"/>
            <a:ext cx="3966358" cy="5288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134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B7F4F-C6CE-43F8-962E-F99AD195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160576"/>
            <a:ext cx="11404787" cy="141356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/ Troca cano da Bomba P1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74E7AA5-07F2-421E-9565-98C14EBBBD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4141"/>
            <a:ext cx="3962893" cy="528385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4A265B1C-213F-4FD0-A9FE-0413CCB4B3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552" y="1574140"/>
            <a:ext cx="3962894" cy="5283859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C5032A68-752E-4244-A5E2-E65C9CE749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106" y="1574141"/>
            <a:ext cx="3962894" cy="528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27052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B7F4F-C6CE-43F8-962E-F99AD195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160576"/>
            <a:ext cx="11404787" cy="141356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/ Troca cano da Bomba P1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EC529FA-38B5-4CD9-B436-828F90F754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6192"/>
            <a:ext cx="3871356" cy="516180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AC19AF7-74BB-4C92-BB46-F3D4CABA74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525" y="1696190"/>
            <a:ext cx="3871357" cy="516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51535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B7F4F-C6CE-43F8-962E-F99AD195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160576"/>
            <a:ext cx="11404787" cy="141356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Troca de Registro próximo Administração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B6D0973-45C5-405B-910A-7F7ADB7C06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46317"/>
            <a:ext cx="5882242" cy="4411682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E2FCE4F-BE77-457D-BCF6-FF18B00A75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758" y="2446317"/>
            <a:ext cx="5882242" cy="4411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2867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B7F4F-C6CE-43F8-962E-F99AD195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160576"/>
            <a:ext cx="11404787" cy="141356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Banheiro do </a:t>
            </a:r>
            <a:r>
              <a:rPr lang="pt-BR" b="1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Micário</a:t>
            </a:r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 – Substituição de torneira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8A97528-61F2-4DC2-A9EE-04530F1354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14451"/>
            <a:ext cx="3032661" cy="404354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27199BE-3FEB-4E1F-B0DD-2DBBA44702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454" y="2814451"/>
            <a:ext cx="3032662" cy="404354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5FE3254-7904-4436-BF34-54B366381C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26"/>
          <a:stretch/>
        </p:blipFill>
        <p:spPr>
          <a:xfrm>
            <a:off x="6342910" y="2814451"/>
            <a:ext cx="2646712" cy="404355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BE59E9ED-BCF5-40D2-92F8-8AFF3BFE96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9337" y="2814448"/>
            <a:ext cx="3032663" cy="404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49851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B7F4F-C6CE-43F8-962E-F99AD195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160576"/>
            <a:ext cx="11404787" cy="141356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Limpeza caixa de esgoto próximo ao RH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321686B-B3F5-4A82-97ED-975E97BD51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0057"/>
            <a:ext cx="3575956" cy="476794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7362916-E3AB-4665-B802-6654B339F8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100" y="3841667"/>
            <a:ext cx="4021777" cy="301633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AF9058A-DC07-44B9-B7DC-65D963176A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965" y="3574474"/>
            <a:ext cx="4378035" cy="328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39228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B7F4F-C6CE-43F8-962E-F99AD195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160576"/>
            <a:ext cx="11404787" cy="1413565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Troca da caixa de descarga guarita dos seguranças – próximo sala de transporte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D1B7E87-7C72-4273-82C6-BB0F5F0F94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1204"/>
            <a:ext cx="3515096" cy="468679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FE60D01C-102C-4D28-B4D8-D48C6546AB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640" y="2171203"/>
            <a:ext cx="3515096" cy="4686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45236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56D2A65-D81C-4CB4-96C7-0EFAEACD0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225" y="3429000"/>
            <a:ext cx="8454543" cy="2612362"/>
          </a:xfrm>
        </p:spPr>
        <p:txBody>
          <a:bodyPr>
            <a:normAutofit/>
          </a:bodyPr>
          <a:lstStyle/>
          <a:p>
            <a:r>
              <a:rPr lang="pt-BR" sz="5400" dirty="0">
                <a:latin typeface="Century Schoolbook" panose="02040604050505020304" pitchFamily="18" charset="0"/>
              </a:rPr>
              <a:t>  Mês de </a:t>
            </a:r>
            <a:r>
              <a:rPr lang="pt-BR" sz="5400" b="1" dirty="0">
                <a:latin typeface="Century Schoolbook" panose="02040604050505020304" pitchFamily="18" charset="0"/>
              </a:rPr>
              <a:t>Outubro/2021 </a:t>
            </a:r>
            <a:endParaRPr lang="pt-BR" sz="5400" dirty="0">
              <a:latin typeface="Century Schoolbook" panose="02040604050505020304" pitchFamily="18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A9747A7-7CEE-4619-BD13-C585CEE14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1794" y="0"/>
            <a:ext cx="2988639" cy="297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4166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374331"/>
            <a:ext cx="11274158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Borboletário (em andamento) – manutenção ralo do tanque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407BC96-CDD1-41C6-B75B-B2658B791C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740" y="1833416"/>
            <a:ext cx="2826327" cy="5024581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003EDD0D-4B20-4551-905C-D44A00C1AF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3416"/>
            <a:ext cx="2826327" cy="5024581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E13CD641-06F3-461B-883E-636BC6D6E4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254" y="2339437"/>
            <a:ext cx="6024746" cy="451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056427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do">
  <a:themeElements>
    <a:clrScheme name="Amarelo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Facetado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d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2365</TotalTime>
  <Words>727</Words>
  <Application>Microsoft Office PowerPoint</Application>
  <PresentationFormat>Widescreen</PresentationFormat>
  <Paragraphs>90</Paragraphs>
  <Slides>87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87</vt:i4>
      </vt:variant>
    </vt:vector>
  </HeadingPairs>
  <TitlesOfParts>
    <vt:vector size="92" baseType="lpstr">
      <vt:lpstr>Arial</vt:lpstr>
      <vt:lpstr>Century Schoolbook</vt:lpstr>
      <vt:lpstr>Trebuchet MS</vt:lpstr>
      <vt:lpstr>Wingdings 3</vt:lpstr>
      <vt:lpstr>Facetado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Pintura na Ariranha</vt:lpstr>
      <vt:lpstr>Pintura banheiro entre o Teatro de Arena e a praça Berimbau </vt:lpstr>
      <vt:lpstr>Pintura banheiro entre o Teatro de Arena e a praça Berimbau </vt:lpstr>
      <vt:lpstr>Pintura banheiro entre o Teatro de Arena e a praça Berimbau </vt:lpstr>
      <vt:lpstr>Pintura identificação para dia das Crianças / COVID-19</vt:lpstr>
      <vt:lpstr>Colocação de placas sobre COVID-19 </vt:lpstr>
      <vt:lpstr>Colocação de placas sobre COVID-19 </vt:lpstr>
      <vt:lpstr>Passagem de cabos na Administração </vt:lpstr>
      <vt:lpstr>Instalação de Ponto de Energia na Veterinária</vt:lpstr>
      <vt:lpstr>Manutenção forro PVC SUCOP</vt:lpstr>
      <vt:lpstr>Manutenção Espaço Água – retirada do Deck de Madeira </vt:lpstr>
      <vt:lpstr>Manutenção  conserto vazamento próximo serpentário</vt:lpstr>
      <vt:lpstr>Manutenção – sifão na portaria principal </vt:lpstr>
      <vt:lpstr>Manutenção / Troca cano da Bomba P1</vt:lpstr>
      <vt:lpstr>Manutenção / Troca cano da Bomba P1</vt:lpstr>
      <vt:lpstr>Troca de Registro próximo Administração</vt:lpstr>
      <vt:lpstr>Manutenção Banheiro do Micário – Substituição de torneira</vt:lpstr>
      <vt:lpstr>Limpeza caixa de esgoto próximo ao RH</vt:lpstr>
      <vt:lpstr>Troca da caixa de descarga guarita dos seguranças – próximo sala de transporte 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Devanice Rodrigues da Costa de Campos</dc:creator>
  <cp:lastModifiedBy>NATANAEL FRANÇA ROCHA,</cp:lastModifiedBy>
  <cp:revision>232</cp:revision>
  <dcterms:created xsi:type="dcterms:W3CDTF">2021-05-31T12:52:40Z</dcterms:created>
  <dcterms:modified xsi:type="dcterms:W3CDTF">2021-11-04T17:38:55Z</dcterms:modified>
</cp:coreProperties>
</file>